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PT Serif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erif-regular.fntdata"/><Relationship Id="rId20" Type="http://schemas.openxmlformats.org/officeDocument/2006/relationships/slide" Target="slides/slide14.xml"/><Relationship Id="rId42" Type="http://schemas.openxmlformats.org/officeDocument/2006/relationships/font" Target="fonts/PTSerif-italic.fntdata"/><Relationship Id="rId41" Type="http://schemas.openxmlformats.org/officeDocument/2006/relationships/font" Target="fonts/PTSerif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PTSerif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7b2c2872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47b2c2872c_2_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de303a13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6de303a13f_2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de303a13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6de303a13f_2_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de303a13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6de303a13f_2_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de303a13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6de303a13f_2_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de303a13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6de303a13f_2_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de303a13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6de303a13f_2_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e303a13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6de303a13f_2_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de303a13f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6de303a13f_2_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de303a13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6de303a13f_2_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7b2c2872c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47b2c2872c_2_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7b2c2872c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47b2c2872c_2_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7b2c2872c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47b2c2872c_2_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7b2c2872c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47b2c2872c_2_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7b2c2872c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47b2c2872c_2_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b2c2872c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47b2c2872c_2_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7b2c2872c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47b2c2872c_2_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7b2c2872c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47b2c2872c_2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7b2c2872c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47b2c2872c_2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7b2c2872c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47b2c2872c_2_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de303a13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6de303a13f_7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7b2c2872c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47b2c2872c_2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b2c2872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47b2c2872c_2_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de303a13f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6de303a13f_7_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de303a13f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6de303a13f_7_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de303a13f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6de303a13f_7_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e303a13f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6de303a13f_7_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7b2c2872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47b2c2872c_2_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b2c2872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47b2c2872c_2_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7b2c2872c_3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47b2c2872c_30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7b2c2872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47b2c2872c_2_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7b2c2872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47b2c2872c_2_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7b2c2872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47b2c2872c_2_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29.gif"/><Relationship Id="rId5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2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3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3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3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1338400" y="1143850"/>
            <a:ext cx="66531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Video understanding using recurrent space-time graph neural networks </a:t>
            </a:r>
            <a:endParaRPr sz="3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6337" y="3664100"/>
            <a:ext cx="2437275" cy="1118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2838900" y="2490175"/>
            <a:ext cx="34662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Iulia Duta</a:t>
            </a:r>
            <a:br>
              <a:rPr lang="en-GB" sz="24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GB" sz="1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iduta@bitdefender.com</a:t>
            </a:r>
            <a:endParaRPr sz="1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75" y="628675"/>
            <a:ext cx="3514875" cy="19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75" y="628675"/>
            <a:ext cx="3514875" cy="19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75" y="628675"/>
            <a:ext cx="3514875" cy="19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/>
          <p:nvPr/>
        </p:nvSpPr>
        <p:spPr>
          <a:xfrm rot="-640028">
            <a:off x="4593726" y="3456648"/>
            <a:ext cx="645047" cy="2948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/>
          <p:nvPr/>
        </p:nvSpPr>
        <p:spPr>
          <a:xfrm>
            <a:off x="2910250" y="1489363"/>
            <a:ext cx="4217400" cy="8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0122" y="2659763"/>
            <a:ext cx="946356" cy="91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510" y="2659763"/>
            <a:ext cx="946356" cy="91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8898" y="2659763"/>
            <a:ext cx="946356" cy="91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4813" y="3673344"/>
            <a:ext cx="4494375" cy="34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/>
          <p:nvPr/>
        </p:nvSpPr>
        <p:spPr>
          <a:xfrm>
            <a:off x="258475" y="4719000"/>
            <a:ext cx="813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33rd Conference on Neural Information Processing Systems (NeurIPS 2019), Vancouver, Canada</a:t>
            </a:r>
            <a:endParaRPr b="0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1278888" y="1065863"/>
            <a:ext cx="65676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Recurrent Space-Time Graph Neural Networks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3876000" y="3911138"/>
            <a:ext cx="20214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iduta</a:t>
            </a: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@bitdefender.com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3"/>
          <p:cNvSpPr txBox="1"/>
          <p:nvPr/>
        </p:nvSpPr>
        <p:spPr>
          <a:xfrm>
            <a:off x="2178500" y="3911138"/>
            <a:ext cx="20214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anicolicioiu@bitdefender.com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5281700" y="3911138"/>
            <a:ext cx="20214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    leordeanu</a:t>
            </a: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@gmail.com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4">
            <a:alphaModFix/>
          </a:blip>
          <a:srcRect b="0" l="27539" r="24524" t="0"/>
          <a:stretch/>
        </p:blipFill>
        <p:spPr>
          <a:xfrm>
            <a:off x="5445600" y="0"/>
            <a:ext cx="36983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825" y="967075"/>
            <a:ext cx="5052500" cy="2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/>
          <p:cNvPicPr preferRelativeResize="0"/>
          <p:nvPr/>
        </p:nvPicPr>
        <p:blipFill rotWithShape="1">
          <a:blip r:embed="rId5">
            <a:alphaModFix/>
          </a:blip>
          <a:srcRect b="0" l="17534" r="18613" t="0"/>
          <a:stretch/>
        </p:blipFill>
        <p:spPr>
          <a:xfrm>
            <a:off x="5618407" y="967075"/>
            <a:ext cx="3216768" cy="283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/>
        </p:nvSpPr>
        <p:spPr>
          <a:xfrm>
            <a:off x="2606775" y="544700"/>
            <a:ext cx="3143700" cy="231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937" y="712525"/>
            <a:ext cx="3201376" cy="198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825" y="2571750"/>
            <a:ext cx="3253165" cy="20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 rotWithShape="1">
          <a:blip r:embed="rId4">
            <a:alphaModFix/>
          </a:blip>
          <a:srcRect b="0" l="19" r="19" t="0"/>
          <a:stretch/>
        </p:blipFill>
        <p:spPr>
          <a:xfrm>
            <a:off x="1081375" y="2571750"/>
            <a:ext cx="3213950" cy="1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8225" y="1006025"/>
            <a:ext cx="3540375" cy="335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075" y="2980175"/>
            <a:ext cx="5433073" cy="19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075" y="1715850"/>
            <a:ext cx="3593250" cy="20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2475" y="1715850"/>
            <a:ext cx="3593250" cy="2041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/>
          <p:nvPr/>
        </p:nvSpPr>
        <p:spPr>
          <a:xfrm>
            <a:off x="5005625" y="4013675"/>
            <a:ext cx="36456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“Lifting up one end of something, then letting it drop down”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2"/>
          <p:cNvSpPr txBox="1"/>
          <p:nvPr/>
        </p:nvSpPr>
        <p:spPr>
          <a:xfrm>
            <a:off x="683000" y="4013675"/>
            <a:ext cx="36456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“Lifting up one end of something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letting it drop down”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2"/>
          <p:cNvSpPr/>
          <p:nvPr/>
        </p:nvSpPr>
        <p:spPr>
          <a:xfrm>
            <a:off x="543875" y="707025"/>
            <a:ext cx="380700" cy="62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000" y="707025"/>
            <a:ext cx="333950" cy="2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547" y="1053657"/>
            <a:ext cx="333950" cy="2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241225" y="568050"/>
            <a:ext cx="8707500" cy="417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25" y="805550"/>
            <a:ext cx="8789525" cy="39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 txBox="1"/>
          <p:nvPr/>
        </p:nvSpPr>
        <p:spPr>
          <a:xfrm>
            <a:off x="8490325" y="3162225"/>
            <a:ext cx="4584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Calibri"/>
                <a:ea typeface="Calibri"/>
                <a:cs typeface="Calibri"/>
                <a:sym typeface="Calibri"/>
              </a:rPr>
              <a:t>[1]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1"/>
          <p:cNvSpPr txBox="1"/>
          <p:nvPr/>
        </p:nvSpPr>
        <p:spPr>
          <a:xfrm>
            <a:off x="6475100" y="674425"/>
            <a:ext cx="3666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Calibri"/>
                <a:ea typeface="Calibri"/>
                <a:cs typeface="Calibri"/>
                <a:sym typeface="Calibri"/>
              </a:rPr>
              <a:t>[4]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1"/>
          <p:cNvSpPr txBox="1"/>
          <p:nvPr/>
        </p:nvSpPr>
        <p:spPr>
          <a:xfrm>
            <a:off x="8212050" y="674425"/>
            <a:ext cx="4584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Calibri"/>
                <a:ea typeface="Calibri"/>
                <a:cs typeface="Calibri"/>
                <a:sym typeface="Calibri"/>
              </a:rPr>
              <a:t>[5]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6015950" y="4813425"/>
            <a:ext cx="27015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000">
                <a:latin typeface="Calibri"/>
                <a:ea typeface="Calibri"/>
                <a:cs typeface="Calibri"/>
                <a:sym typeface="Calibri"/>
              </a:rPr>
              <a:t>[Image from Leskovec’s course in Stanford]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